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9" r:id="rId5"/>
    <p:sldId id="257" r:id="rId6"/>
    <p:sldId id="264" r:id="rId7"/>
    <p:sldId id="258" r:id="rId8"/>
    <p:sldId id="259" r:id="rId9"/>
    <p:sldId id="260" r:id="rId10"/>
    <p:sldId id="265" r:id="rId11"/>
    <p:sldId id="266" r:id="rId12"/>
    <p:sldId id="267" r:id="rId13"/>
    <p:sldId id="261" r:id="rId14"/>
    <p:sldId id="268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63FC10-EB0D-59C0-A60D-7554026BF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B41903-C375-A338-66B9-8B2CFDEA0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5F16B3-1CD5-E22F-027F-764CC396B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AE396A-DF84-A799-2D9A-2E976EEC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B2BFEB-1969-AC26-922A-715A750B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024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814D92-90D0-F92A-96E0-BD67C33BA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C8E2D3-82C7-C41A-6ABE-4D5AD9CEA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08374C-F67A-9070-0BF6-06D6AB6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C3D7F7-D18B-4F01-0CAC-9C59E088E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B48172-6DFB-9BD3-1241-9642638A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61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B9A17F8-CF03-EB45-D0E6-B70B9E25E4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931CBF2-DE1D-1C12-3797-0CD705D7A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249F0C-1DA1-52D4-C72A-4905DADEB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918F3A-A3B9-13CE-00B7-178188C04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A762BC-BC41-0EE7-9073-C8ACBF360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9711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1E343F-DD36-03BF-D74E-27B5FABF6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B6A805-BE4E-1FFF-0CEC-81B4C9DFB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40DA50-BE64-6E89-D938-F35636DD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312864-B8FA-FD84-BF2A-6B28D7A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3C1AE9-C66F-0CF9-2A9D-D9F566C7E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0365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FF3A25-54FE-7759-EF4A-897582864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389B49-2436-BD49-0CED-1677531F7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01EC94-3BF4-6933-DD78-3AE6B369B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B0A4AF-DEF2-BB99-BDB1-B218018F3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9CD9EE-57FD-7269-ABE7-D89F717D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305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F34482-85BC-04EB-FA10-4C82C6856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B63068-FBC5-F84D-C536-5186BDD77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D9E6DD-092E-9CD1-9B9E-4801E4A3A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12F763-AFAC-0628-B26F-BF0B6DB07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39ABF6D-5D04-C026-49C9-52E83963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6BD9F3-318E-20BA-BA65-56383D215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8892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8AC177-C772-634D-D5FB-0BFAFC48E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EF0B67-5886-41B8-E48F-F2E81E828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7559367-21DA-F08F-24C2-5BC3CF559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C77445A-0B52-41F6-AA45-CAF3FF52B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BAC1A0D-9DF1-A902-EA1D-E2A87CF3C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4CE01A8-2A56-F55B-AE4A-5E207568C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7C5CF71-F681-3919-6594-B011AEB95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AF79356-ACAF-780C-39E7-C3AF7B70B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012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66DF1-7F66-3D05-6A00-53AF3C01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3DA79B-1DBC-671C-F5F3-0C377ABCB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2E9E524-1960-60F2-6EFF-4D404F5B9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BBF87A-C27D-B808-00C5-D6C1209EE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316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6B3C9F-0633-C9B0-0F5F-713A4B8D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E7464F4-5AED-CED7-44AC-DBB8D64D0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3B9D9A-D15D-A025-04D9-EE61F7993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B818D3-7EF5-3AB7-A814-8FA5BDA2D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000977-6794-B0FE-187D-412C48857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EC7852-1A91-6987-90D3-CA0FF8514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2961E5-1E6C-13ED-0BFD-F4569AFA0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C3470B-6518-9764-AEFE-E8C17948D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B0A1C0-978D-6320-64C6-EE0D050B2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88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A9CED-C53F-C76B-1AAF-B69811E30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C2863A7-FD2B-D517-8439-CB5487AD26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C6662E6-8B73-9C22-1A60-3854635EFC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F9F428-EC46-6850-BEF0-53F6E3358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6FC833-1B7A-3288-BC95-8208B3DA0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80F76F-159A-C4BC-90D4-D4FBACF16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8688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4C558AC-08EA-93B2-0013-8AC54B13B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30BCA9-9531-7135-46C9-BA257A20B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713824-9A10-40E9-4607-CD47DD7F6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BE139-49BB-4594-853F-0F85D3AB8DBF}" type="datetimeFigureOut">
              <a:rPr lang="es-ES" smtClean="0"/>
              <a:t>17/10/2023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D19718-71BB-B548-1A31-7C6581DD42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7069A4-429F-1777-90D0-0ED8B7D94F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4CBAD-32F2-4202-9185-3988E57E17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337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DDA9A06-ECF2-8611-B097-8BDEAB5605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969" y="926530"/>
            <a:ext cx="5688061" cy="1932599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BA2D22BB-9E3B-E3CF-721C-EA9CB71817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2400" y="3602038"/>
            <a:ext cx="9711267" cy="1655762"/>
          </a:xfrm>
        </p:spPr>
        <p:txBody>
          <a:bodyPr>
            <a:normAutofit/>
          </a:bodyPr>
          <a:lstStyle/>
          <a:p>
            <a:r>
              <a:rPr lang="es-E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Conceptos básicos de la evaluación de riesgos</a:t>
            </a:r>
          </a:p>
        </p:txBody>
      </p:sp>
    </p:spTree>
    <p:extLst>
      <p:ext uri="{BB962C8B-B14F-4D97-AF65-F5344CB8AC3E}">
        <p14:creationId xmlns:p14="http://schemas.microsoft.com/office/powerpoint/2010/main" val="1152030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44ABD472-12C1-981F-8341-97ECA91EB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95" y="1589541"/>
            <a:ext cx="7437725" cy="143521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2BB7926-783A-3290-763C-220EC3890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957" y="364545"/>
            <a:ext cx="10905565" cy="1325563"/>
          </a:xfrm>
        </p:spPr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¿Donde configurar ‘árbol de relaciones’?</a:t>
            </a:r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F83C6F6-AFD4-8284-3307-ED30DCD825F3}"/>
              </a:ext>
            </a:extLst>
          </p:cNvPr>
          <p:cNvSpPr/>
          <p:nvPr/>
        </p:nvSpPr>
        <p:spPr>
          <a:xfrm>
            <a:off x="4874737" y="2256696"/>
            <a:ext cx="2823882" cy="233083"/>
          </a:xfrm>
          <a:prstGeom prst="rect">
            <a:avLst/>
          </a:prstGeom>
          <a:noFill/>
          <a:ln w="57150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DE54227-2158-78A1-82BC-401D259F80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8619" y="1568847"/>
            <a:ext cx="4133468" cy="5032383"/>
          </a:xfrm>
          <a:prstGeom prst="rect">
            <a:avLst/>
          </a:prstGeom>
        </p:spPr>
      </p:pic>
      <p:sp>
        <p:nvSpPr>
          <p:cNvPr id="10" name="Flecha: doblada hacia arriba 9">
            <a:extLst>
              <a:ext uri="{FF2B5EF4-FFF2-40B4-BE49-F238E27FC236}">
                <a16:creationId xmlns:a16="http://schemas.microsoft.com/office/drawing/2014/main" id="{7F0C7EEC-0D9B-17EA-2B93-F7FFE77FDC79}"/>
              </a:ext>
            </a:extLst>
          </p:cNvPr>
          <p:cNvSpPr/>
          <p:nvPr/>
        </p:nvSpPr>
        <p:spPr>
          <a:xfrm rot="5400000">
            <a:off x="5546910" y="2893358"/>
            <a:ext cx="2371165" cy="1649505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80C4D29-2BA5-40E0-BBAC-C832C504D47B}"/>
              </a:ext>
            </a:extLst>
          </p:cNvPr>
          <p:cNvSpPr txBox="1"/>
          <p:nvPr/>
        </p:nvSpPr>
        <p:spPr>
          <a:xfrm>
            <a:off x="1267428" y="5078523"/>
            <a:ext cx="4877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Esta configuración afecta a todas las evaluaciones nuevas que se realicen después de cualquier cambio que se realice en la misma.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F5E9F787-2C9F-AA15-8437-F460BA25B0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  <p:pic>
        <p:nvPicPr>
          <p:cNvPr id="20" name="Picture 2" descr="Información - Iconos Interfaz de usuario y Gestos">
            <a:extLst>
              <a:ext uri="{FF2B5EF4-FFF2-40B4-BE49-F238E27FC236}">
                <a16:creationId xmlns:a16="http://schemas.microsoft.com/office/drawing/2014/main" id="{C16E9C78-A490-0308-3C62-DD6DAF8F0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21" y="4042002"/>
            <a:ext cx="836425" cy="83642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ángulo 20">
            <a:extLst>
              <a:ext uri="{FF2B5EF4-FFF2-40B4-BE49-F238E27FC236}">
                <a16:creationId xmlns:a16="http://schemas.microsoft.com/office/drawing/2014/main" id="{15C9063B-F2A4-745C-24E9-6FF1BE3C56F0}"/>
              </a:ext>
            </a:extLst>
          </p:cNvPr>
          <p:cNvSpPr/>
          <p:nvPr/>
        </p:nvSpPr>
        <p:spPr>
          <a:xfrm>
            <a:off x="1146076" y="4966447"/>
            <a:ext cx="5120253" cy="1147482"/>
          </a:xfrm>
          <a:prstGeom prst="rect">
            <a:avLst/>
          </a:prstGeom>
          <a:noFill/>
          <a:ln w="57150">
            <a:solidFill>
              <a:schemeClr val="accent4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788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60304B-A075-485B-444C-AAB8D6B80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41" y="338231"/>
            <a:ext cx="10815918" cy="1325563"/>
          </a:xfrm>
        </p:spPr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¿Donde configurar ‘árbol de relaciones’?</a:t>
            </a:r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5543EE1-8A4E-4A9A-060E-539B9EA154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35" y="1463248"/>
            <a:ext cx="6126178" cy="224813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0479E0F-CD10-9A0A-BF79-8207A4032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3013" y="1463249"/>
            <a:ext cx="4182498" cy="5090387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AE24AE15-C33F-DA4D-9E34-ADCEB41BF4B7}"/>
              </a:ext>
            </a:extLst>
          </p:cNvPr>
          <p:cNvSpPr/>
          <p:nvPr/>
        </p:nvSpPr>
        <p:spPr>
          <a:xfrm>
            <a:off x="420487" y="1910322"/>
            <a:ext cx="2823882" cy="233083"/>
          </a:xfrm>
          <a:prstGeom prst="rect">
            <a:avLst/>
          </a:prstGeom>
          <a:noFill/>
          <a:ln w="57150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lecha: doblada hacia arriba 8">
            <a:extLst>
              <a:ext uri="{FF2B5EF4-FFF2-40B4-BE49-F238E27FC236}">
                <a16:creationId xmlns:a16="http://schemas.microsoft.com/office/drawing/2014/main" id="{1265AFDF-35DE-EA12-0749-86C78EB42B0B}"/>
              </a:ext>
            </a:extLst>
          </p:cNvPr>
          <p:cNvSpPr/>
          <p:nvPr/>
        </p:nvSpPr>
        <p:spPr>
          <a:xfrm rot="5400000">
            <a:off x="3630697" y="107573"/>
            <a:ext cx="1397656" cy="5469324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064361A-CA48-ECFB-983E-955CA548DA23}"/>
              </a:ext>
            </a:extLst>
          </p:cNvPr>
          <p:cNvSpPr txBox="1"/>
          <p:nvPr/>
        </p:nvSpPr>
        <p:spPr>
          <a:xfrm>
            <a:off x="1480774" y="5217022"/>
            <a:ext cx="4182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Esta configuración afecta sólo a la evaluación en la que se modifica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A43D39A-380A-93D8-8D89-EB0E85884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  <p:pic>
        <p:nvPicPr>
          <p:cNvPr id="12" name="Picture 2" descr="Información - Iconos Interfaz de usuario y Gestos">
            <a:extLst>
              <a:ext uri="{FF2B5EF4-FFF2-40B4-BE49-F238E27FC236}">
                <a16:creationId xmlns:a16="http://schemas.microsoft.com/office/drawing/2014/main" id="{0385EFD8-A471-26E4-0C4B-C090CE7EF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21" y="4042002"/>
            <a:ext cx="836425" cy="83642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24C25A14-617B-7348-CB33-DFDC4EFB82D0}"/>
              </a:ext>
            </a:extLst>
          </p:cNvPr>
          <p:cNvSpPr/>
          <p:nvPr/>
        </p:nvSpPr>
        <p:spPr>
          <a:xfrm>
            <a:off x="1146076" y="4966447"/>
            <a:ext cx="4182499" cy="1147482"/>
          </a:xfrm>
          <a:prstGeom prst="rect">
            <a:avLst/>
          </a:prstGeom>
          <a:noFill/>
          <a:ln w="57150">
            <a:solidFill>
              <a:schemeClr val="accent4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453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BC380671-CF02-7D18-2CB5-9D932A53A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Planificación de la acción preventiva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5954B48-4299-328E-C0F9-9C00F81866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A7BECCDE-EDC4-2815-3558-70DDEE8D84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22" y="1567070"/>
            <a:ext cx="6630195" cy="5040000"/>
          </a:xfrm>
          <a:prstGeom prst="rect">
            <a:avLst/>
          </a:prstGeom>
        </p:spPr>
      </p:pic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0EB760B5-8E0D-0CDF-004D-70D63711AE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210435" y="1567070"/>
            <a:ext cx="6630194" cy="5040000"/>
          </a:xfr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5B6451DB-98DE-A08C-5AFE-5849067B3478}"/>
              </a:ext>
            </a:extLst>
          </p:cNvPr>
          <p:cNvSpPr/>
          <p:nvPr/>
        </p:nvSpPr>
        <p:spPr>
          <a:xfrm>
            <a:off x="528918" y="2133600"/>
            <a:ext cx="1335741" cy="206188"/>
          </a:xfrm>
          <a:prstGeom prst="rect">
            <a:avLst/>
          </a:prstGeom>
          <a:noFill/>
          <a:ln w="57150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A65959E6-A8E5-7F70-DB9E-5E07C9DCDA88}"/>
              </a:ext>
            </a:extLst>
          </p:cNvPr>
          <p:cNvSpPr/>
          <p:nvPr/>
        </p:nvSpPr>
        <p:spPr>
          <a:xfrm>
            <a:off x="1913963" y="2057400"/>
            <a:ext cx="2296472" cy="358588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6AC22713-0C85-0FD8-7E8D-4FA1CBBF6F99}"/>
              </a:ext>
            </a:extLst>
          </p:cNvPr>
          <p:cNvSpPr/>
          <p:nvPr/>
        </p:nvSpPr>
        <p:spPr>
          <a:xfrm>
            <a:off x="5478942" y="1934625"/>
            <a:ext cx="5303299" cy="799613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E336235-A3EA-8BA8-96D7-92BDC8D13452}"/>
              </a:ext>
            </a:extLst>
          </p:cNvPr>
          <p:cNvSpPr/>
          <p:nvPr/>
        </p:nvSpPr>
        <p:spPr>
          <a:xfrm>
            <a:off x="8310283" y="2250141"/>
            <a:ext cx="2079812" cy="26894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3331A9B5-B402-A4B0-4117-6E2E81492A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609" y="1503414"/>
            <a:ext cx="5444899" cy="5290930"/>
          </a:xfrm>
          <a:prstGeom prst="rect">
            <a:avLst/>
          </a:prstGeom>
        </p:spPr>
      </p:pic>
      <p:sp>
        <p:nvSpPr>
          <p:cNvPr id="17" name="Flecha: hacia la izquierda 16">
            <a:extLst>
              <a:ext uri="{FF2B5EF4-FFF2-40B4-BE49-F238E27FC236}">
                <a16:creationId xmlns:a16="http://schemas.microsoft.com/office/drawing/2014/main" id="{ADEEF95E-9DD3-6C3E-929B-09E1A4BEEA37}"/>
              </a:ext>
            </a:extLst>
          </p:cNvPr>
          <p:cNvSpPr/>
          <p:nvPr/>
        </p:nvSpPr>
        <p:spPr>
          <a:xfrm rot="21448038">
            <a:off x="2354556" y="2441520"/>
            <a:ext cx="5915492" cy="191606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DF5941AD-5A6A-BF9E-A3B8-8C7F055C749A}"/>
              </a:ext>
            </a:extLst>
          </p:cNvPr>
          <p:cNvSpPr/>
          <p:nvPr/>
        </p:nvSpPr>
        <p:spPr>
          <a:xfrm>
            <a:off x="375609" y="2519082"/>
            <a:ext cx="1901426" cy="26361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42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448F1-124D-D599-0174-A08E53D19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de planificación automática</a:t>
            </a:r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E0DC8E7-34A3-EE36-FCC3-2AA40D89DC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8AD88D1-BAC8-65A7-9E83-7110535E8F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1415" y="4404780"/>
            <a:ext cx="3613964" cy="177288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330FDEB-1DED-F450-5F1C-3E4159665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72" y="1431582"/>
            <a:ext cx="5496373" cy="1060606"/>
          </a:xfrm>
          <a:prstGeom prst="rect">
            <a:avLst/>
          </a:prstGeom>
        </p:spPr>
      </p:pic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1F99AEC1-9574-2559-B38A-4085B4EE7F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121972" y="2812484"/>
            <a:ext cx="2874147" cy="2217024"/>
          </a:xfr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5FE67F0-B95B-6A4E-405C-DC92B1143D8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43791"/>
          <a:stretch/>
        </p:blipFill>
        <p:spPr>
          <a:xfrm>
            <a:off x="5651308" y="1431582"/>
            <a:ext cx="6214071" cy="2564479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661CA92D-2856-AC90-98B5-9C2930A4698C}"/>
              </a:ext>
            </a:extLst>
          </p:cNvPr>
          <p:cNvSpPr/>
          <p:nvPr/>
        </p:nvSpPr>
        <p:spPr>
          <a:xfrm>
            <a:off x="3558988" y="1783976"/>
            <a:ext cx="2059357" cy="224118"/>
          </a:xfrm>
          <a:prstGeom prst="rect">
            <a:avLst/>
          </a:prstGeom>
          <a:noFill/>
          <a:ln w="57150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54A6154-63CB-CB1C-C0E1-A05DD0B68F27}"/>
              </a:ext>
            </a:extLst>
          </p:cNvPr>
          <p:cNvSpPr/>
          <p:nvPr/>
        </p:nvSpPr>
        <p:spPr>
          <a:xfrm>
            <a:off x="9294442" y="2859082"/>
            <a:ext cx="2059357" cy="158931"/>
          </a:xfrm>
          <a:prstGeom prst="rect">
            <a:avLst/>
          </a:prstGeom>
          <a:noFill/>
          <a:ln w="38100">
            <a:solidFill>
              <a:schemeClr val="accent6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6157D4B-DDEA-7C9B-AF4D-4892E1AF1E01}"/>
              </a:ext>
            </a:extLst>
          </p:cNvPr>
          <p:cNvSpPr/>
          <p:nvPr/>
        </p:nvSpPr>
        <p:spPr>
          <a:xfrm>
            <a:off x="9294443" y="3039473"/>
            <a:ext cx="2059357" cy="158931"/>
          </a:xfrm>
          <a:prstGeom prst="rect">
            <a:avLst/>
          </a:prstGeom>
          <a:noFill/>
          <a:ln w="38100">
            <a:solidFill>
              <a:schemeClr val="accent5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lecha: doblada hacia arriba 20">
            <a:extLst>
              <a:ext uri="{FF2B5EF4-FFF2-40B4-BE49-F238E27FC236}">
                <a16:creationId xmlns:a16="http://schemas.microsoft.com/office/drawing/2014/main" id="{7666A5DA-8F98-E447-A1DA-0497F62D3D34}"/>
              </a:ext>
            </a:extLst>
          </p:cNvPr>
          <p:cNvSpPr/>
          <p:nvPr/>
        </p:nvSpPr>
        <p:spPr>
          <a:xfrm rot="10800000" flipH="1">
            <a:off x="11353799" y="2883743"/>
            <a:ext cx="327211" cy="1521035"/>
          </a:xfrm>
          <a:prstGeom prst="bentUp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lecha: hacia la izquierda 22">
            <a:extLst>
              <a:ext uri="{FF2B5EF4-FFF2-40B4-BE49-F238E27FC236}">
                <a16:creationId xmlns:a16="http://schemas.microsoft.com/office/drawing/2014/main" id="{2518C1B8-C845-AF7F-265F-5C1CEF8F563F}"/>
              </a:ext>
            </a:extLst>
          </p:cNvPr>
          <p:cNvSpPr/>
          <p:nvPr/>
        </p:nvSpPr>
        <p:spPr>
          <a:xfrm>
            <a:off x="8055234" y="3026979"/>
            <a:ext cx="1239206" cy="171425"/>
          </a:xfrm>
          <a:prstGeom prst="leftArrow">
            <a:avLst/>
          </a:prstGeom>
          <a:solidFill>
            <a:schemeClr val="accent5"/>
          </a:solidFill>
          <a:ln>
            <a:solidFill>
              <a:schemeClr val="accent5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Flecha: doblada hacia arriba 23">
            <a:extLst>
              <a:ext uri="{FF2B5EF4-FFF2-40B4-BE49-F238E27FC236}">
                <a16:creationId xmlns:a16="http://schemas.microsoft.com/office/drawing/2014/main" id="{A30E7B12-B7F9-0912-4289-A8536AA98C35}"/>
              </a:ext>
            </a:extLst>
          </p:cNvPr>
          <p:cNvSpPr/>
          <p:nvPr/>
        </p:nvSpPr>
        <p:spPr>
          <a:xfrm rot="10800000">
            <a:off x="2312894" y="1862905"/>
            <a:ext cx="1246093" cy="949578"/>
          </a:xfrm>
          <a:prstGeom prst="bentUpArrow">
            <a:avLst>
              <a:gd name="adj1" fmla="val 8007"/>
              <a:gd name="adj2" fmla="val 11783"/>
              <a:gd name="adj3" fmla="val 11783"/>
            </a:avLst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5DE9AD77-0F3D-D6E3-89A8-E0C0EF054B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8988" y="2694914"/>
            <a:ext cx="4463283" cy="3973728"/>
          </a:xfrm>
          <a:prstGeom prst="rect">
            <a:avLst/>
          </a:prstGeom>
        </p:spPr>
      </p:pic>
      <p:sp>
        <p:nvSpPr>
          <p:cNvPr id="26" name="Rectángulo 25">
            <a:extLst>
              <a:ext uri="{FF2B5EF4-FFF2-40B4-BE49-F238E27FC236}">
                <a16:creationId xmlns:a16="http://schemas.microsoft.com/office/drawing/2014/main" id="{BB273BB0-5587-F388-3FE5-4F73E9515A8B}"/>
              </a:ext>
            </a:extLst>
          </p:cNvPr>
          <p:cNvSpPr/>
          <p:nvPr/>
        </p:nvSpPr>
        <p:spPr>
          <a:xfrm>
            <a:off x="5066321" y="4833751"/>
            <a:ext cx="2955950" cy="592667"/>
          </a:xfrm>
          <a:prstGeom prst="rect">
            <a:avLst/>
          </a:prstGeom>
          <a:noFill/>
          <a:ln w="57150">
            <a:solidFill>
              <a:schemeClr val="accent5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28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21" grpId="0" animBg="1"/>
      <p:bldP spid="23" grpId="0" animBg="1"/>
      <p:bldP spid="24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1052813-F59D-35C6-7E76-7435E4D73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969" y="2462700"/>
            <a:ext cx="5688061" cy="193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119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FB653A-4F2B-1DDA-A019-8091EE564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INTRODUCCIÓN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B5B153-B2DF-5D4F-077D-830F4F790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s-ES" dirty="0"/>
              <a:t>Ficha de datos de la evaluación</a:t>
            </a:r>
          </a:p>
          <a:p>
            <a:pPr marL="514350" indent="-514350">
              <a:buAutoNum type="arabicPeriod"/>
            </a:pPr>
            <a:r>
              <a:rPr lang="es-ES" dirty="0"/>
              <a:t>Apartados de la evaluación</a:t>
            </a:r>
          </a:p>
          <a:p>
            <a:pPr marL="514350" indent="-514350">
              <a:buAutoNum type="arabicPeriod"/>
            </a:pPr>
            <a:r>
              <a:rPr lang="es-ES" dirty="0"/>
              <a:t>Elementos evaluables</a:t>
            </a:r>
          </a:p>
          <a:p>
            <a:pPr marL="971550" lvl="1" indent="-514350">
              <a:buAutoNum type="arabicPeriod"/>
            </a:pPr>
            <a:r>
              <a:rPr lang="es-ES" dirty="0"/>
              <a:t>Ficha de datos de los elementos evaluables</a:t>
            </a:r>
          </a:p>
          <a:p>
            <a:pPr marL="971550" lvl="1" indent="-514350">
              <a:buAutoNum type="arabicPeriod"/>
            </a:pPr>
            <a:r>
              <a:rPr lang="es-ES" dirty="0"/>
              <a:t>Evaluación de los elementos evaluables</a:t>
            </a:r>
          </a:p>
          <a:p>
            <a:pPr marL="971550" lvl="1" indent="-514350">
              <a:buAutoNum type="arabicPeriod"/>
            </a:pPr>
            <a:r>
              <a:rPr lang="es-ES" dirty="0"/>
              <a:t>Planificación de la acción preventiva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E6178C4-5805-12EC-1960-745E18BBC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08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A6E6C-4D55-5DFD-910C-BCE4EFAAD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Apartados en Evaluación de Riesgos</a:t>
            </a:r>
            <a:endParaRPr lang="es-ES" dirty="0"/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064DC608-8FC0-CFD2-C8A8-74141FCA98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5261"/>
          <a:stretch/>
        </p:blipFill>
        <p:spPr>
          <a:xfrm>
            <a:off x="838200" y="1464732"/>
            <a:ext cx="1761067" cy="5317067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3B576A85-9E54-4F70-65A9-90037660B7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40"/>
          <a:stretch/>
        </p:blipFill>
        <p:spPr>
          <a:xfrm>
            <a:off x="2599266" y="1464732"/>
            <a:ext cx="5357411" cy="5317067"/>
          </a:xfrm>
          <a:prstGeom prst="rect">
            <a:avLst/>
          </a:prstGeom>
        </p:spPr>
      </p:pic>
      <p:sp>
        <p:nvSpPr>
          <p:cNvPr id="22" name="Rectángulo 21">
            <a:extLst>
              <a:ext uri="{FF2B5EF4-FFF2-40B4-BE49-F238E27FC236}">
                <a16:creationId xmlns:a16="http://schemas.microsoft.com/office/drawing/2014/main" id="{C956DD87-2A5F-A020-574C-D122B59B4881}"/>
              </a:ext>
            </a:extLst>
          </p:cNvPr>
          <p:cNvSpPr/>
          <p:nvPr/>
        </p:nvSpPr>
        <p:spPr>
          <a:xfrm>
            <a:off x="838200" y="1819835"/>
            <a:ext cx="1761065" cy="1609165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8EA90239-AE3E-E9F1-6D08-3FB945D79FD9}"/>
              </a:ext>
            </a:extLst>
          </p:cNvPr>
          <p:cNvSpPr/>
          <p:nvPr/>
        </p:nvSpPr>
        <p:spPr>
          <a:xfrm>
            <a:off x="838200" y="3469339"/>
            <a:ext cx="1761065" cy="249219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CAFAE755-9B3F-1C94-5253-903D489149D5}"/>
              </a:ext>
            </a:extLst>
          </p:cNvPr>
          <p:cNvSpPr/>
          <p:nvPr/>
        </p:nvSpPr>
        <p:spPr>
          <a:xfrm>
            <a:off x="838199" y="6010834"/>
            <a:ext cx="1761065" cy="4820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AF588329-C85D-F045-5436-91918042CA24}"/>
              </a:ext>
            </a:extLst>
          </p:cNvPr>
          <p:cNvSpPr txBox="1"/>
          <p:nvPr/>
        </p:nvSpPr>
        <p:spPr>
          <a:xfrm>
            <a:off x="4926106" y="1716476"/>
            <a:ext cx="6279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5"/>
                </a:solidFill>
              </a:rPr>
              <a:t>Fechas de inicio y fin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5"/>
                </a:solidFill>
              </a:rPr>
              <a:t>Método de evaluación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5"/>
                </a:solidFill>
              </a:rPr>
              <a:t>Responsables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5"/>
                </a:solidFill>
              </a:rPr>
              <a:t>Estado de la evaluación (edición, vigente, desactivada)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5"/>
                </a:solidFill>
              </a:rPr>
              <a:t>Aparatos de medición usados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5"/>
                </a:solidFill>
              </a:rPr>
              <a:t>Avisos de tareas relacionadas con la EVR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5"/>
                </a:solidFill>
              </a:rPr>
              <a:t>Descripción del centro de trabajo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5"/>
                </a:solidFill>
              </a:rPr>
              <a:t>Documentos relacionados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DF1675B5-33F6-7140-C594-CCB8E9C34FE0}"/>
              </a:ext>
            </a:extLst>
          </p:cNvPr>
          <p:cNvSpPr txBox="1"/>
          <p:nvPr/>
        </p:nvSpPr>
        <p:spPr>
          <a:xfrm>
            <a:off x="4926106" y="3957668"/>
            <a:ext cx="627977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6"/>
                </a:solidFill>
              </a:rPr>
              <a:t>Elementos que se van a evaluar del centro de trabajo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6"/>
                </a:solidFill>
              </a:rPr>
              <a:t>Evaluación de los elementos añadiendo a cada uno riesgos, medidas, </a:t>
            </a:r>
            <a:r>
              <a:rPr lang="es-ES" sz="1400" b="1" dirty="0" err="1">
                <a:solidFill>
                  <a:schemeClr val="accent6"/>
                </a:solidFill>
              </a:rPr>
              <a:t>EPIs</a:t>
            </a:r>
            <a:r>
              <a:rPr lang="es-ES" sz="1400" b="1" dirty="0">
                <a:solidFill>
                  <a:schemeClr val="accent6"/>
                </a:solidFill>
              </a:rPr>
              <a:t>, señales, formación, información,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6"/>
                </a:solidFill>
              </a:rPr>
              <a:t>Documentos y fotografías de cada uno de los elementos evaluados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6"/>
                </a:solidFill>
              </a:rPr>
              <a:t>Planificación de la acción preventiva en cada elemento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6"/>
                </a:solidFill>
              </a:rPr>
              <a:t>Relación entre elementos dependiendo de cómo afectan unos a otros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6"/>
                </a:solidFill>
              </a:rPr>
              <a:t>Relación de trabajadores con los elementos evaluados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7D1C5A89-ACD8-3239-2BB8-3F5429A848C5}"/>
              </a:ext>
            </a:extLst>
          </p:cNvPr>
          <p:cNvSpPr txBox="1"/>
          <p:nvPr/>
        </p:nvSpPr>
        <p:spPr>
          <a:xfrm>
            <a:off x="4926106" y="5990245"/>
            <a:ext cx="6279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rgbClr val="FF0000"/>
                </a:solidFill>
              </a:rPr>
              <a:t>Trabajadores incluidos en la evaluación que podrán relacionarse con los elementos evaluados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703BBA48-B793-DFB3-0575-F0F01130A990}"/>
              </a:ext>
            </a:extLst>
          </p:cNvPr>
          <p:cNvCxnSpPr>
            <a:cxnSpLocks/>
          </p:cNvCxnSpPr>
          <p:nvPr/>
        </p:nvCxnSpPr>
        <p:spPr>
          <a:xfrm>
            <a:off x="2662518" y="2624417"/>
            <a:ext cx="1963270" cy="0"/>
          </a:xfrm>
          <a:prstGeom prst="straightConnector1">
            <a:avLst/>
          </a:prstGeom>
          <a:ln w="762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564C4EF8-E0A1-43BD-9FE0-3E7728B15727}"/>
              </a:ext>
            </a:extLst>
          </p:cNvPr>
          <p:cNvCxnSpPr>
            <a:cxnSpLocks/>
          </p:cNvCxnSpPr>
          <p:nvPr/>
        </p:nvCxnSpPr>
        <p:spPr>
          <a:xfrm>
            <a:off x="2662518" y="4703107"/>
            <a:ext cx="1963270" cy="12327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8278299C-2DD8-8E52-6130-C0CFB1BE2DD5}"/>
              </a:ext>
            </a:extLst>
          </p:cNvPr>
          <p:cNvCxnSpPr>
            <a:cxnSpLocks/>
          </p:cNvCxnSpPr>
          <p:nvPr/>
        </p:nvCxnSpPr>
        <p:spPr>
          <a:xfrm>
            <a:off x="2781048" y="6251855"/>
            <a:ext cx="1961281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Imagen 36">
            <a:extLst>
              <a:ext uri="{FF2B5EF4-FFF2-40B4-BE49-F238E27FC236}">
                <a16:creationId xmlns:a16="http://schemas.microsoft.com/office/drawing/2014/main" id="{D4B38792-3C33-16DF-2504-45823EA7FF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56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2D699-33EB-DAF9-FF68-9602AEB3F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de apartados de la EVR</a:t>
            </a:r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90275C0-A52C-547D-4708-6D7F53FFE3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A637F94-BC49-E47F-5595-55213DA8B0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93" y="1653075"/>
            <a:ext cx="6382031" cy="1233914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8E29F646-A8A1-7D81-AAEE-68E3BCEBD297}"/>
              </a:ext>
            </a:extLst>
          </p:cNvPr>
          <p:cNvSpPr/>
          <p:nvPr/>
        </p:nvSpPr>
        <p:spPr>
          <a:xfrm>
            <a:off x="4338918" y="1961623"/>
            <a:ext cx="2411506" cy="16301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E5192EE-43E8-22CA-4CC4-0B2E6C44FC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8300" y="1361555"/>
            <a:ext cx="3987624" cy="5360894"/>
          </a:xfrm>
          <a:prstGeom prst="rect">
            <a:avLst/>
          </a:prstGeom>
        </p:spPr>
      </p:pic>
      <p:sp>
        <p:nvSpPr>
          <p:cNvPr id="12" name="Flecha: doblada hacia arriba 11">
            <a:extLst>
              <a:ext uri="{FF2B5EF4-FFF2-40B4-BE49-F238E27FC236}">
                <a16:creationId xmlns:a16="http://schemas.microsoft.com/office/drawing/2014/main" id="{BA91D7D6-4E5B-4DC1-FA28-EDA7ED9D44D8}"/>
              </a:ext>
            </a:extLst>
          </p:cNvPr>
          <p:cNvSpPr/>
          <p:nvPr/>
        </p:nvSpPr>
        <p:spPr>
          <a:xfrm rot="5400000">
            <a:off x="4946277" y="2539255"/>
            <a:ext cx="2371165" cy="1649505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3C9962C-453A-881F-3062-98AFFE3EEBA9}"/>
              </a:ext>
            </a:extLst>
          </p:cNvPr>
          <p:cNvSpPr txBox="1"/>
          <p:nvPr/>
        </p:nvSpPr>
        <p:spPr>
          <a:xfrm>
            <a:off x="1254311" y="5085695"/>
            <a:ext cx="4877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Esta configuración afecta a todas las evaluaciones nuevas que se realicen después de cualquier cambio que se realice en la misma.</a:t>
            </a:r>
          </a:p>
        </p:txBody>
      </p:sp>
      <p:pic>
        <p:nvPicPr>
          <p:cNvPr id="1026" name="Picture 2" descr="Información - Iconos Interfaz de usuario y Gestos">
            <a:extLst>
              <a:ext uri="{FF2B5EF4-FFF2-40B4-BE49-F238E27FC236}">
                <a16:creationId xmlns:a16="http://schemas.microsoft.com/office/drawing/2014/main" id="{8598C870-E69E-F1FF-5D8E-98AE9D776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21" y="4042002"/>
            <a:ext cx="836425" cy="83642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BC520A28-2663-C655-B641-3558000754B6}"/>
              </a:ext>
            </a:extLst>
          </p:cNvPr>
          <p:cNvSpPr/>
          <p:nvPr/>
        </p:nvSpPr>
        <p:spPr>
          <a:xfrm>
            <a:off x="1146076" y="4966447"/>
            <a:ext cx="5120253" cy="1147482"/>
          </a:xfrm>
          <a:prstGeom prst="rect">
            <a:avLst/>
          </a:prstGeom>
          <a:noFill/>
          <a:ln w="57150">
            <a:solidFill>
              <a:schemeClr val="accent4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486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13F37C-D536-E6EB-C628-8623F935E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Elementos en Evaluación de Riesgos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C5770B-C6D7-BAF3-CB28-C17206D71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8" y="1422400"/>
            <a:ext cx="11000117" cy="5070475"/>
          </a:xfrm>
        </p:spPr>
        <p:txBody>
          <a:bodyPr numCol="2">
            <a:normAutofit/>
          </a:bodyPr>
          <a:lstStyle/>
          <a:p>
            <a:pPr lvl="1"/>
            <a:endParaRPr lang="es-ES" dirty="0"/>
          </a:p>
          <a:p>
            <a:pPr lvl="1"/>
            <a:r>
              <a:rPr lang="es-ES" dirty="0"/>
              <a:t>Elementos evaluables</a:t>
            </a:r>
          </a:p>
          <a:p>
            <a:pPr lvl="2"/>
            <a:r>
              <a:rPr lang="es-ES" dirty="0"/>
              <a:t>Instalaciones de lugares de trabajo</a:t>
            </a:r>
          </a:p>
          <a:p>
            <a:pPr lvl="2"/>
            <a:r>
              <a:rPr lang="es-ES" dirty="0"/>
              <a:t>Procesos</a:t>
            </a:r>
          </a:p>
          <a:p>
            <a:pPr lvl="2"/>
            <a:r>
              <a:rPr lang="es-ES" dirty="0"/>
              <a:t>Equipos de trabajo</a:t>
            </a:r>
          </a:p>
          <a:p>
            <a:pPr lvl="2"/>
            <a:r>
              <a:rPr lang="es-ES" dirty="0"/>
              <a:t>Agentes</a:t>
            </a:r>
          </a:p>
          <a:p>
            <a:pPr lvl="3"/>
            <a:r>
              <a:rPr lang="es-ES" dirty="0"/>
              <a:t>Químicos</a:t>
            </a:r>
          </a:p>
          <a:p>
            <a:pPr lvl="3"/>
            <a:r>
              <a:rPr lang="es-ES" dirty="0"/>
              <a:t>Materiales</a:t>
            </a:r>
          </a:p>
          <a:p>
            <a:pPr lvl="3"/>
            <a:r>
              <a:rPr lang="es-ES" dirty="0"/>
              <a:t>Físicos</a:t>
            </a:r>
          </a:p>
          <a:p>
            <a:pPr lvl="3"/>
            <a:r>
              <a:rPr lang="es-ES" dirty="0"/>
              <a:t>Biológicos</a:t>
            </a:r>
          </a:p>
          <a:p>
            <a:pPr lvl="2"/>
            <a:r>
              <a:rPr lang="es-ES" dirty="0"/>
              <a:t>Compuestos químicos</a:t>
            </a:r>
          </a:p>
          <a:p>
            <a:pPr lvl="2"/>
            <a:r>
              <a:rPr lang="es-ES" dirty="0"/>
              <a:t>Exposición a agentes</a:t>
            </a:r>
          </a:p>
          <a:p>
            <a:pPr lvl="2"/>
            <a:r>
              <a:rPr lang="es-ES" dirty="0"/>
              <a:t>Puestos de trabajo</a:t>
            </a:r>
          </a:p>
          <a:p>
            <a:pPr lvl="2"/>
            <a:r>
              <a:rPr lang="es-ES" dirty="0"/>
              <a:t>Tareas</a:t>
            </a:r>
          </a:p>
          <a:p>
            <a:pPr lvl="2"/>
            <a:endParaRPr lang="es-ES" dirty="0"/>
          </a:p>
          <a:p>
            <a:pPr marL="457200" lvl="1" indent="0">
              <a:buNone/>
            </a:pPr>
            <a:endParaRPr lang="es-E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163E24C-A7EC-4044-CA6C-0E8235258BC0}"/>
              </a:ext>
            </a:extLst>
          </p:cNvPr>
          <p:cNvSpPr/>
          <p:nvPr/>
        </p:nvSpPr>
        <p:spPr>
          <a:xfrm>
            <a:off x="7103535" y="2128835"/>
            <a:ext cx="4318000" cy="3657600"/>
          </a:xfrm>
          <a:prstGeom prst="rect">
            <a:avLst/>
          </a:prstGeom>
          <a:noFill/>
          <a:ln w="57150">
            <a:solidFill>
              <a:schemeClr val="accent6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20F44A20-AB8B-E067-8733-7FD092B715B7}"/>
              </a:ext>
            </a:extLst>
          </p:cNvPr>
          <p:cNvSpPr txBox="1"/>
          <p:nvPr/>
        </p:nvSpPr>
        <p:spPr>
          <a:xfrm>
            <a:off x="7194671" y="2514163"/>
            <a:ext cx="4135727" cy="2886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s-ES" sz="2400" dirty="0"/>
              <a:t>Elementos de evaluación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/>
              <a:t>Riesgos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/>
              <a:t>Medidas correctoras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/>
              <a:t>Medidas preventivas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err="1"/>
              <a:t>EPIs</a:t>
            </a:r>
            <a:endParaRPr lang="es-E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/>
              <a:t>Señales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/>
              <a:t>Formación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/>
              <a:t>Información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/>
              <a:t>…</a:t>
            </a:r>
          </a:p>
        </p:txBody>
      </p:sp>
      <p:sp>
        <p:nvSpPr>
          <p:cNvPr id="92" name="Cerrar llave 91">
            <a:extLst>
              <a:ext uri="{FF2B5EF4-FFF2-40B4-BE49-F238E27FC236}">
                <a16:creationId xmlns:a16="http://schemas.microsoft.com/office/drawing/2014/main" id="{BF431B2A-B6BF-EECE-7E9F-2FDA64C1827D}"/>
              </a:ext>
            </a:extLst>
          </p:cNvPr>
          <p:cNvSpPr/>
          <p:nvPr/>
        </p:nvSpPr>
        <p:spPr>
          <a:xfrm>
            <a:off x="4851932" y="1771000"/>
            <a:ext cx="250166" cy="4562066"/>
          </a:xfrm>
          <a:prstGeom prst="rightBrace">
            <a:avLst/>
          </a:prstGeom>
          <a:ln w="57150">
            <a:solidFill>
              <a:schemeClr val="accent6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3" name="Flecha: hacia la izquierda 92">
            <a:extLst>
              <a:ext uri="{FF2B5EF4-FFF2-40B4-BE49-F238E27FC236}">
                <a16:creationId xmlns:a16="http://schemas.microsoft.com/office/drawing/2014/main" id="{07FBA45C-4CEC-4497-6887-36DA9DBF1286}"/>
              </a:ext>
            </a:extLst>
          </p:cNvPr>
          <p:cNvSpPr/>
          <p:nvPr/>
        </p:nvSpPr>
        <p:spPr>
          <a:xfrm>
            <a:off x="5193234" y="3446760"/>
            <a:ext cx="1760415" cy="1224951"/>
          </a:xfrm>
          <a:prstGeom prst="leftArrow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Relaciones</a:t>
            </a:r>
          </a:p>
        </p:txBody>
      </p:sp>
      <p:pic>
        <p:nvPicPr>
          <p:cNvPr id="95" name="Imagen 94">
            <a:extLst>
              <a:ext uri="{FF2B5EF4-FFF2-40B4-BE49-F238E27FC236}">
                <a16:creationId xmlns:a16="http://schemas.microsoft.com/office/drawing/2014/main" id="{39F35AD1-5908-12D9-373D-22CD46FCA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95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2" grpId="0" animBg="1"/>
      <p:bldP spid="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7ECA1F-5D4B-DCB3-DD9E-1AB848C9B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Ficha de datos de elemento evaluable</a:t>
            </a:r>
            <a:endParaRPr lang="es-ES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EA0D566D-65FD-614F-3172-07FA4E5193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630" y="1862905"/>
            <a:ext cx="4668363" cy="4351338"/>
          </a:xfr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B79F1F8-C111-8564-9D91-FEEF57B7F2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00BFE39D-5B2F-564A-B61E-9D3233FCE1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1954" y="1669997"/>
            <a:ext cx="6483955" cy="4995095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2B9003D7-3868-55D2-7E94-1D6C6FC8143D}"/>
              </a:ext>
            </a:extLst>
          </p:cNvPr>
          <p:cNvSpPr/>
          <p:nvPr/>
        </p:nvSpPr>
        <p:spPr>
          <a:xfrm>
            <a:off x="3272118" y="5289176"/>
            <a:ext cx="905435" cy="699248"/>
          </a:xfrm>
          <a:prstGeom prst="rect">
            <a:avLst/>
          </a:prstGeom>
          <a:noFill/>
          <a:ln w="57150">
            <a:solidFill>
              <a:schemeClr val="accent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718341A2-6104-C226-5B56-81E9EA402CDF}"/>
              </a:ext>
            </a:extLst>
          </p:cNvPr>
          <p:cNvCxnSpPr/>
          <p:nvPr/>
        </p:nvCxnSpPr>
        <p:spPr>
          <a:xfrm flipV="1">
            <a:off x="3917576" y="4038574"/>
            <a:ext cx="1454378" cy="1107167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EBD39FE-706C-7733-AD03-94887889BBBB}"/>
              </a:ext>
            </a:extLst>
          </p:cNvPr>
          <p:cNvSpPr/>
          <p:nvPr/>
        </p:nvSpPr>
        <p:spPr>
          <a:xfrm>
            <a:off x="5371954" y="2061882"/>
            <a:ext cx="1454378" cy="1909483"/>
          </a:xfrm>
          <a:prstGeom prst="rect">
            <a:avLst/>
          </a:prstGeom>
          <a:noFill/>
          <a:ln w="57150">
            <a:solidFill>
              <a:srgbClr val="C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705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95BAC-323B-62AF-E975-037960EF8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del ‘árbol de relaciones’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DADD57-8016-F5DB-B577-47D66B37E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Evaluación por factores de riesgo/causas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7F9DE6E-95BE-A7EC-1B3D-E36E7AFCC5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40" y="3233917"/>
            <a:ext cx="2328919" cy="240729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8C358DE-D16F-D01B-7F8A-890D70062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7784" y="2578576"/>
            <a:ext cx="7392432" cy="75258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4617D0D0-8812-64E9-8EA7-577E265042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7311" y="3466093"/>
            <a:ext cx="7382905" cy="924054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8A14581D-772F-C472-47CA-6DA0D7A0E6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2599" y="4525084"/>
            <a:ext cx="7411484" cy="2105319"/>
          </a:xfrm>
          <a:prstGeom prst="rect">
            <a:avLst/>
          </a:prstGeom>
        </p:spPr>
      </p:pic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60957310-5EC3-6892-98AE-B7515743B5F2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1981200" y="2954866"/>
            <a:ext cx="2196584" cy="37629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9A02B55A-C96C-6085-5D87-44C471245343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1507067" y="3640667"/>
            <a:ext cx="2680244" cy="28745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5B858D99-5CFF-8194-10DC-1371BCAFA170}"/>
              </a:ext>
            </a:extLst>
          </p:cNvPr>
          <p:cNvCxnSpPr>
            <a:cxnSpLocks/>
          </p:cNvCxnSpPr>
          <p:nvPr/>
        </p:nvCxnSpPr>
        <p:spPr>
          <a:xfrm>
            <a:off x="1981200" y="4157133"/>
            <a:ext cx="2196584" cy="123521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32" name="Imagen 31">
            <a:extLst>
              <a:ext uri="{FF2B5EF4-FFF2-40B4-BE49-F238E27FC236}">
                <a16:creationId xmlns:a16="http://schemas.microsoft.com/office/drawing/2014/main" id="{CA3F4175-3ED5-FB5C-6BBE-BD1B764785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65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0C3BF4-1AE3-15C0-CCCC-B5861B78D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del ‘árbol de relaciones’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7F1EA5-EAE3-AA0C-CC16-B0AAFC592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Evaluación por riesgos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AA1F88B-4A97-8B96-9455-6444B7E87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762" y="3252521"/>
            <a:ext cx="2327844" cy="241737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C09C4E8-1799-BC12-8A9E-8BBB3B0368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8058" y="2491039"/>
            <a:ext cx="7411484" cy="93358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CB59FC1-0038-4F14-BAE6-AA056FC6CC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8058" y="3535999"/>
            <a:ext cx="7430537" cy="213389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BE7634C-CFC1-24D1-BA45-A90DBDBFC8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7111" y="5777516"/>
            <a:ext cx="7411484" cy="724001"/>
          </a:xfrm>
          <a:prstGeom prst="rect">
            <a:avLst/>
          </a:prstGeom>
        </p:spPr>
      </p:pic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C4D820B3-1646-90F9-3764-2A86CE9C4A31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1363133" y="2957829"/>
            <a:ext cx="2474925" cy="41404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4A918F25-4C3A-A3DC-7663-B53481C4D6A2}"/>
              </a:ext>
            </a:extLst>
          </p:cNvPr>
          <p:cNvCxnSpPr>
            <a:cxnSpLocks/>
          </p:cNvCxnSpPr>
          <p:nvPr/>
        </p:nvCxnSpPr>
        <p:spPr>
          <a:xfrm>
            <a:off x="1557867" y="3674533"/>
            <a:ext cx="2280191" cy="49953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D4D74AD9-998D-CDFE-4F79-297DCF76E861}"/>
              </a:ext>
            </a:extLst>
          </p:cNvPr>
          <p:cNvCxnSpPr>
            <a:cxnSpLocks/>
          </p:cNvCxnSpPr>
          <p:nvPr/>
        </p:nvCxnSpPr>
        <p:spPr>
          <a:xfrm>
            <a:off x="1462484" y="5031788"/>
            <a:ext cx="2290369" cy="85265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1" name="Imagen 20">
            <a:extLst>
              <a:ext uri="{FF2B5EF4-FFF2-40B4-BE49-F238E27FC236}">
                <a16:creationId xmlns:a16="http://schemas.microsoft.com/office/drawing/2014/main" id="{FA8242DC-C816-FAE8-F3AA-9E4C5374E7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97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829178-8FE4-DE1C-7749-7606D96C5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Otras opciones del ‘árbol de relaciones’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12D152E-AB72-113C-7DAC-1258DBD467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738" y="2654114"/>
            <a:ext cx="2321194" cy="2471322"/>
          </a:xfr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6646550-E5C1-CFFC-5F16-EDAE21289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0250" y="3593911"/>
            <a:ext cx="2321194" cy="300389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3B196688-589A-DE3A-EB1F-EF6FFED830EA}"/>
              </a:ext>
            </a:extLst>
          </p:cNvPr>
          <p:cNvSpPr txBox="1"/>
          <p:nvPr/>
        </p:nvSpPr>
        <p:spPr>
          <a:xfrm>
            <a:off x="533400" y="1578869"/>
            <a:ext cx="3572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Evaluación por factores de riesgos o causas con las medidas asociadas al factor/causa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D1F9031-57A2-57C8-CD73-EA337696AD3B}"/>
              </a:ext>
            </a:extLst>
          </p:cNvPr>
          <p:cNvSpPr txBox="1"/>
          <p:nvPr/>
        </p:nvSpPr>
        <p:spPr>
          <a:xfrm>
            <a:off x="4284135" y="2827515"/>
            <a:ext cx="3572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Evaluación combinando factores de riesgo y riesgos directos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7552CC3-4403-D68F-BE73-4C9BE29FC0F0}"/>
              </a:ext>
            </a:extLst>
          </p:cNvPr>
          <p:cNvSpPr txBox="1"/>
          <p:nvPr/>
        </p:nvSpPr>
        <p:spPr>
          <a:xfrm>
            <a:off x="8576734" y="1739178"/>
            <a:ext cx="3572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Evaluación sin relaciones o dependencias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D6FA32D-4682-DCA6-5983-BB850AFF73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6731" y="2594866"/>
            <a:ext cx="2384778" cy="259520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2334A4D4-86EF-D21C-CC80-ED99FC6D92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3732" y="192908"/>
            <a:ext cx="2014297" cy="68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68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770</TotalTime>
  <Words>356</Words>
  <Application>Microsoft Office PowerPoint</Application>
  <PresentationFormat>Panorámica</PresentationFormat>
  <Paragraphs>66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Presentación de PowerPoint</vt:lpstr>
      <vt:lpstr>INTRODUCCIÓN</vt:lpstr>
      <vt:lpstr>Apartados en Evaluación de Riesgos</vt:lpstr>
      <vt:lpstr>Configuración de apartados de la EVR</vt:lpstr>
      <vt:lpstr>Elementos en Evaluación de Riesgos</vt:lpstr>
      <vt:lpstr>Ficha de datos de elemento evaluable</vt:lpstr>
      <vt:lpstr>Configuración del ‘árbol de relaciones’</vt:lpstr>
      <vt:lpstr>Configuración del ‘árbol de relaciones’</vt:lpstr>
      <vt:lpstr>Otras opciones del ‘árbol de relaciones’</vt:lpstr>
      <vt:lpstr>¿Donde configurar ‘árbol de relaciones’?</vt:lpstr>
      <vt:lpstr>¿Donde configurar ‘árbol de relaciones’?</vt:lpstr>
      <vt:lpstr>Planificación de la acción preventiva</vt:lpstr>
      <vt:lpstr>Configuración de planificación automática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Joaquín Fernández Oliva</dc:creator>
  <cp:lastModifiedBy>Joaquín Fernández Oliva</cp:lastModifiedBy>
  <cp:revision>36</cp:revision>
  <dcterms:created xsi:type="dcterms:W3CDTF">2023-10-16T08:48:40Z</dcterms:created>
  <dcterms:modified xsi:type="dcterms:W3CDTF">2023-10-17T13:13:47Z</dcterms:modified>
</cp:coreProperties>
</file>