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3FC10-EB0D-59C0-A60D-7554026BF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B41903-C375-A338-66B9-8B2CFDEA0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F16B3-1CD5-E22F-027F-764CC396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AE396A-DF84-A799-2D9A-2E976EEC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B2BFEB-1969-AC26-922A-715A750B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2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14D92-90D0-F92A-96E0-BD67C33B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C8E2D3-82C7-C41A-6ABE-4D5AD9CEA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08374C-F67A-9070-0BF6-06D6AB6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C3D7F7-D18B-4F01-0CAC-9C59E088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48172-6DFB-9BD3-1241-9642638A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61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9A17F8-CF03-EB45-D0E6-B70B9E25E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31CBF2-DE1D-1C12-3797-0CD705D7A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249F0C-1DA1-52D4-C72A-4905DADE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18F3A-A3B9-13CE-00B7-178188C0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A762BC-BC41-0EE7-9073-C8ACBF36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71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E343F-DD36-03BF-D74E-27B5FABF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6A805-BE4E-1FFF-0CEC-81B4C9DF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0DA50-BE64-6E89-D938-F35636DD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312864-B8FA-FD84-BF2A-6B28D7A3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3C1AE9-C66F-0CF9-2A9D-D9F566C7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36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F3A25-54FE-7759-EF4A-89758286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89B49-2436-BD49-0CED-1677531F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01EC94-3BF4-6933-DD78-3AE6B369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B0A4AF-DEF2-BB99-BDB1-B218018F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CD9EE-57FD-7269-ABE7-D89F717D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05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4482-85BC-04EB-FA10-4C82C685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B63068-FBC5-F84D-C536-5186BDD77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D9E6DD-092E-9CD1-9B9E-4801E4A3A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12F763-AFAC-0628-B26F-BF0B6DB0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9ABF6D-5D04-C026-49C9-52E83963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6BD9F3-318E-20BA-BA65-56383D21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9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AC177-C772-634D-D5FB-0BFAFC48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EF0B67-5886-41B8-E48F-F2E81E82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559367-21DA-F08F-24C2-5BC3CF559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77445A-0B52-41F6-AA45-CAF3FF52B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AC1A0D-9DF1-A902-EA1D-E2A87CF3C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CE01A8-2A56-F55B-AE4A-5E207568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C5CF71-F681-3919-6594-B011AEB9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F79356-ACAF-780C-39E7-C3AF7B70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01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66DF1-7F66-3D05-6A00-53AF3C01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3DA79B-1DBC-671C-F5F3-0C377ABC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E9E524-1960-60F2-6EFF-4D404F5B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BBF87A-C27D-B808-00C5-D6C1209E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1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6B3C9F-0633-C9B0-0F5F-713A4B8D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7464F4-5AED-CED7-44AC-DBB8D64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3B9D9A-D15D-A025-04D9-EE61F799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818D3-7EF5-3AB7-A814-8FA5BDA2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000977-6794-B0FE-187D-412C4885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C7852-1A91-6987-90D3-CA0FF8514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2961E5-1E6C-13ED-0BFD-F4569AFA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C3470B-6518-9764-AEFE-E8C17948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B0A1C0-978D-6320-64C6-EE0D050B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88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A9CED-C53F-C76B-1AAF-B69811E3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2863A7-FD2B-D517-8439-CB5487AD2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6662E6-8B73-9C22-1A60-3854635EF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F9F428-EC46-6850-BEF0-53F6E335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6FC833-1B7A-3288-BC95-8208B3DA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80F76F-159A-C4BC-90D4-D4FBACF1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68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C558AC-08EA-93B2-0013-8AC54B13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30BCA9-9531-7135-46C9-BA257A20B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713824-9A10-40E9-4607-CD47DD7F6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E139-49BB-4594-853F-0F85D3AB8DBF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D19718-71BB-B548-1A31-7C6581DD4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7069A4-429F-1777-90D0-0ED8B7D94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CBAD-32F2-4202-9185-3988E57E17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3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DA9A06-ECF2-8611-B097-8BDEAB56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926530"/>
            <a:ext cx="5688061" cy="193259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A2D22BB-9E3B-E3CF-721C-EA9CB7181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3602038"/>
            <a:ext cx="9711267" cy="1655762"/>
          </a:xfrm>
        </p:spPr>
        <p:txBody>
          <a:bodyPr>
            <a:norm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CAE. Gestión básica de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115203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B8715E8-24AC-C5D9-D24B-FA3B6DD22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1306237"/>
            <a:ext cx="12192000" cy="54063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F2D699-33EB-DAF9-FF68-9602AEB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71" y="72604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Documentación aportada en el proyecto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75C0-A52C-547D-4708-6D7F53FF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29F646-A8A1-7D81-AAEE-68E3BCEBD297}"/>
              </a:ext>
            </a:extLst>
          </p:cNvPr>
          <p:cNvSpPr/>
          <p:nvPr/>
        </p:nvSpPr>
        <p:spPr>
          <a:xfrm>
            <a:off x="1730187" y="2123161"/>
            <a:ext cx="5674659" cy="2179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F75EB53-BEB4-8F7D-A852-4812CD7E9244}"/>
              </a:ext>
            </a:extLst>
          </p:cNvPr>
          <p:cNvSpPr/>
          <p:nvPr/>
        </p:nvSpPr>
        <p:spPr>
          <a:xfrm>
            <a:off x="1730187" y="5241426"/>
            <a:ext cx="1416425" cy="2828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05CB0F-3CFF-473E-96CC-A5227787BE57}"/>
              </a:ext>
            </a:extLst>
          </p:cNvPr>
          <p:cNvSpPr/>
          <p:nvPr/>
        </p:nvSpPr>
        <p:spPr>
          <a:xfrm>
            <a:off x="3213845" y="4038734"/>
            <a:ext cx="1532967" cy="2828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8449BF-BB03-678A-BCFE-4A58B03CE122}"/>
              </a:ext>
            </a:extLst>
          </p:cNvPr>
          <p:cNvSpPr/>
          <p:nvPr/>
        </p:nvSpPr>
        <p:spPr>
          <a:xfrm>
            <a:off x="4760259" y="6429728"/>
            <a:ext cx="1532967" cy="3556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BF6949-F7A9-4BBC-02D2-B6676AA34412}"/>
              </a:ext>
            </a:extLst>
          </p:cNvPr>
          <p:cNvCxnSpPr>
            <a:cxnSpLocks/>
          </p:cNvCxnSpPr>
          <p:nvPr/>
        </p:nvCxnSpPr>
        <p:spPr>
          <a:xfrm>
            <a:off x="1927412" y="2341079"/>
            <a:ext cx="0" cy="290034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7A06E5F-ADA6-47E1-4BB9-ECB509BAFFB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2438400" y="4321617"/>
            <a:ext cx="905437" cy="9198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C00CEA5-68D9-9D11-C7C7-192C917C745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971365" y="4321617"/>
            <a:ext cx="788894" cy="22859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650ADF2-0AD7-98A6-88F4-CAF539D84A5F}"/>
              </a:ext>
            </a:extLst>
          </p:cNvPr>
          <p:cNvSpPr/>
          <p:nvPr/>
        </p:nvSpPr>
        <p:spPr>
          <a:xfrm>
            <a:off x="6293226" y="4885757"/>
            <a:ext cx="5889809" cy="12192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1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0" grpId="0" animBg="1"/>
      <p:bldP spid="1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A146A7-1248-A2C9-2030-FD62122D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94" y="1113944"/>
            <a:ext cx="7374353" cy="540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B80ACE-D5EB-F912-3B50-7ACA45EF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91" y="1113944"/>
            <a:ext cx="7104156" cy="540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B5A7DD2-4DAA-1792-132E-C7A392155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91" y="1113944"/>
            <a:ext cx="7111169" cy="540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F2D699-33EB-DAF9-FF68-9602AEB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71" y="72604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documentación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75C0-A52C-547D-4708-6D7F53FFE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BF6949-F7A9-4BBC-02D2-B6676AA34412}"/>
              </a:ext>
            </a:extLst>
          </p:cNvPr>
          <p:cNvCxnSpPr>
            <a:cxnSpLocks/>
          </p:cNvCxnSpPr>
          <p:nvPr/>
        </p:nvCxnSpPr>
        <p:spPr>
          <a:xfrm flipV="1">
            <a:off x="2528047" y="4383741"/>
            <a:ext cx="1452282" cy="164680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17C5274-DB0B-C969-C8AD-C24A3A689462}"/>
              </a:ext>
            </a:extLst>
          </p:cNvPr>
          <p:cNvSpPr/>
          <p:nvPr/>
        </p:nvSpPr>
        <p:spPr>
          <a:xfrm>
            <a:off x="1774594" y="6030543"/>
            <a:ext cx="1730606" cy="3624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27997A5-7F39-3EF9-48C2-593B14984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329" y="1891792"/>
            <a:ext cx="4855680" cy="432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7A67E65-5D11-D312-410C-642E00A71A62}"/>
              </a:ext>
            </a:extLst>
          </p:cNvPr>
          <p:cNvSpPr/>
          <p:nvPr/>
        </p:nvSpPr>
        <p:spPr>
          <a:xfrm>
            <a:off x="1774594" y="4533437"/>
            <a:ext cx="1730606" cy="3624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2480B9E-121D-3A3E-7DA9-0A4AC1B08DC8}"/>
              </a:ext>
            </a:extLst>
          </p:cNvPr>
          <p:cNvSpPr/>
          <p:nvPr/>
        </p:nvSpPr>
        <p:spPr>
          <a:xfrm>
            <a:off x="2249722" y="1926902"/>
            <a:ext cx="6517759" cy="2694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DB518F7-5174-2B4E-87D9-75E137C9658E}"/>
              </a:ext>
            </a:extLst>
          </p:cNvPr>
          <p:cNvSpPr/>
          <p:nvPr/>
        </p:nvSpPr>
        <p:spPr>
          <a:xfrm>
            <a:off x="2202890" y="2918853"/>
            <a:ext cx="6517759" cy="4530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3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052813-F59D-35C6-7E76-7435E4D73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2462700"/>
            <a:ext cx="5688061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1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B653A-4F2B-1DDA-A019-8091EE56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41" y="303802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5B153-B2DF-5D4F-077D-830F4F790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/>
              <a:t>Tipos de documentación (requerida y aportada)</a:t>
            </a:r>
          </a:p>
          <a:p>
            <a:pPr marL="514350" indent="-514350">
              <a:buAutoNum type="arabicPeriod"/>
            </a:pPr>
            <a:r>
              <a:rPr lang="es-ES" dirty="0"/>
              <a:t>Configuración de modelos de documentos</a:t>
            </a:r>
          </a:p>
          <a:p>
            <a:pPr marL="514350" indent="-514350">
              <a:buAutoNum type="arabicPeriod"/>
            </a:pPr>
            <a:r>
              <a:rPr lang="es-ES" dirty="0"/>
              <a:t>Configuración de familias de contratas</a:t>
            </a:r>
          </a:p>
          <a:p>
            <a:pPr marL="514350" indent="-514350">
              <a:buAutoNum type="arabicPeriod"/>
            </a:pPr>
            <a:r>
              <a:rPr lang="es-ES" dirty="0"/>
              <a:t>Documentación general</a:t>
            </a:r>
          </a:p>
          <a:p>
            <a:pPr marL="514350" indent="-514350">
              <a:buAutoNum type="arabicPeriod"/>
            </a:pPr>
            <a:r>
              <a:rPr lang="es-ES" dirty="0"/>
              <a:t>Documentación por proyectos</a:t>
            </a:r>
          </a:p>
          <a:p>
            <a:pPr marL="514350" indent="-514350">
              <a:buAutoNum type="arabicPeriod"/>
            </a:pPr>
            <a:r>
              <a:rPr lang="es-ES" dirty="0"/>
              <a:t>Gestión de toda la documentación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6178C4-5805-12EC-1960-745E18BB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8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A6E6C-4D55-5DFD-910C-BCE4EFAA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71" y="213215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documentación</a:t>
            </a:r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F588329-C85D-F045-5436-91918042CA24}"/>
              </a:ext>
            </a:extLst>
          </p:cNvPr>
          <p:cNvSpPr txBox="1"/>
          <p:nvPr/>
        </p:nvSpPr>
        <p:spPr>
          <a:xfrm>
            <a:off x="525022" y="1690688"/>
            <a:ext cx="46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/>
                </a:solidFill>
              </a:rPr>
              <a:t>DOCUMENTACION REQUERIDA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F1675B5-33F6-7140-C594-CCB8E9C34FE0}"/>
              </a:ext>
            </a:extLst>
          </p:cNvPr>
          <p:cNvSpPr txBox="1"/>
          <p:nvPr/>
        </p:nvSpPr>
        <p:spPr>
          <a:xfrm>
            <a:off x="5606040" y="1690688"/>
            <a:ext cx="582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/>
                </a:solidFill>
              </a:rPr>
              <a:t>DOCUMENTACION APORTADA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D4B38792-3C33-16DF-2504-45823EA7F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145FC9B-638F-2CEF-ACB9-800B66DA1908}"/>
              </a:ext>
            </a:extLst>
          </p:cNvPr>
          <p:cNvSpPr txBox="1"/>
          <p:nvPr/>
        </p:nvSpPr>
        <p:spPr>
          <a:xfrm>
            <a:off x="525022" y="2258031"/>
            <a:ext cx="508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5"/>
                </a:solidFill>
              </a:rPr>
              <a:t>Documentación que se solicita a las contratas tanto a nivel de empresa como de trabajadores y máquinas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C69083-762D-8E63-EF06-1CFA08409D8B}"/>
              </a:ext>
            </a:extLst>
          </p:cNvPr>
          <p:cNvSpPr txBox="1"/>
          <p:nvPr/>
        </p:nvSpPr>
        <p:spPr>
          <a:xfrm>
            <a:off x="5802594" y="2244089"/>
            <a:ext cx="563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6"/>
                </a:solidFill>
              </a:rPr>
              <a:t>Documentación que la empresa sobre la que se realiza la actividad debe entregar a las contratas que van a participar en dicha actividad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CB4BDB-5FC1-7B2D-8F57-2671D068DD5A}"/>
              </a:ext>
            </a:extLst>
          </p:cNvPr>
          <p:cNvSpPr txBox="1"/>
          <p:nvPr/>
        </p:nvSpPr>
        <p:spPr>
          <a:xfrm>
            <a:off x="525022" y="2758468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ITA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56322-5BD1-7469-72C1-08D3BB89FA52}"/>
              </a:ext>
            </a:extLst>
          </p:cNvPr>
          <p:cNvSpPr txBox="1"/>
          <p:nvPr/>
        </p:nvSpPr>
        <p:spPr>
          <a:xfrm>
            <a:off x="525022" y="3062879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RNT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3A508D-C264-B643-3127-CAF6F7D38434}"/>
              </a:ext>
            </a:extLst>
          </p:cNvPr>
          <p:cNvSpPr txBox="1"/>
          <p:nvPr/>
        </p:nvSpPr>
        <p:spPr>
          <a:xfrm>
            <a:off x="525022" y="3372243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Seguro de responsabilidad civil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1D0516-CF36-F19C-FFE7-7585DE327F2E}"/>
              </a:ext>
            </a:extLst>
          </p:cNvPr>
          <p:cNvSpPr txBox="1"/>
          <p:nvPr/>
        </p:nvSpPr>
        <p:spPr>
          <a:xfrm>
            <a:off x="525022" y="4037467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Contrato de prevención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95E5CC-B67F-2033-111F-61004641FBB5}"/>
              </a:ext>
            </a:extLst>
          </p:cNvPr>
          <p:cNvSpPr txBox="1"/>
          <p:nvPr/>
        </p:nvSpPr>
        <p:spPr>
          <a:xfrm>
            <a:off x="525022" y="3701620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Certificado de estar al corriente de pago con Seguridad Social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81456C-E012-CDF8-283F-9C13D611AC5C}"/>
              </a:ext>
            </a:extLst>
          </p:cNvPr>
          <p:cNvSpPr txBox="1"/>
          <p:nvPr/>
        </p:nvSpPr>
        <p:spPr>
          <a:xfrm>
            <a:off x="525022" y="4373314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DNI de cada trabajador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766BBBD-415D-6ED3-FA6B-9F8DAEA24129}"/>
              </a:ext>
            </a:extLst>
          </p:cNvPr>
          <p:cNvSpPr txBox="1"/>
          <p:nvPr/>
        </p:nvSpPr>
        <p:spPr>
          <a:xfrm>
            <a:off x="525022" y="4709161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Certificado de aptitud de cada trabajador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086A92-7A5C-3F5B-98D0-408E57F53173}"/>
              </a:ext>
            </a:extLst>
          </p:cNvPr>
          <p:cNvSpPr txBox="1"/>
          <p:nvPr/>
        </p:nvSpPr>
        <p:spPr>
          <a:xfrm>
            <a:off x="525022" y="5045008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ITV de cada vehículo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3B891E-3F0B-6DD3-BB99-B8FFDA1A2C25}"/>
              </a:ext>
            </a:extLst>
          </p:cNvPr>
          <p:cNvSpPr txBox="1"/>
          <p:nvPr/>
        </p:nvSpPr>
        <p:spPr>
          <a:xfrm>
            <a:off x="525022" y="5380855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Seguro de cada vehículo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5DD821-FFED-7614-8141-B16EBC170EDA}"/>
              </a:ext>
            </a:extLst>
          </p:cNvPr>
          <p:cNvSpPr txBox="1"/>
          <p:nvPr/>
        </p:nvSpPr>
        <p:spPr>
          <a:xfrm>
            <a:off x="525022" y="5716702"/>
            <a:ext cx="50810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5"/>
                </a:solidFill>
              </a:rPr>
              <a:t>Permiso de circulación de cada vehículo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629256-5606-6553-E6FA-9DCE131D5240}"/>
              </a:ext>
            </a:extLst>
          </p:cNvPr>
          <p:cNvSpPr txBox="1"/>
          <p:nvPr/>
        </p:nvSpPr>
        <p:spPr>
          <a:xfrm>
            <a:off x="5802594" y="2767309"/>
            <a:ext cx="563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6"/>
                </a:solidFill>
              </a:rPr>
              <a:t>Evaluación de riesgos del centro de trabajo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E1B34D-E771-54D3-9257-012E47A55D45}"/>
              </a:ext>
            </a:extLst>
          </p:cNvPr>
          <p:cNvSpPr txBox="1"/>
          <p:nvPr/>
        </p:nvSpPr>
        <p:spPr>
          <a:xfrm>
            <a:off x="5802594" y="3080576"/>
            <a:ext cx="563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6"/>
                </a:solidFill>
              </a:rPr>
              <a:t>Plan de emergencias del centro de trabajo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BD4D04-1634-7B88-EBA0-03E380B3751B}"/>
              </a:ext>
            </a:extLst>
          </p:cNvPr>
          <p:cNvSpPr txBox="1"/>
          <p:nvPr/>
        </p:nvSpPr>
        <p:spPr>
          <a:xfrm>
            <a:off x="5802594" y="3393843"/>
            <a:ext cx="5630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6"/>
                </a:solidFill>
              </a:rPr>
              <a:t>Estudio de seguridad de la obra</a:t>
            </a:r>
          </a:p>
        </p:txBody>
      </p:sp>
    </p:spTree>
    <p:extLst>
      <p:ext uri="{BB962C8B-B14F-4D97-AF65-F5344CB8AC3E}">
        <p14:creationId xmlns:p14="http://schemas.microsoft.com/office/powerpoint/2010/main" val="37305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70B8B8-ACC7-6BAD-A1E5-7C585A8B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1" y="1803164"/>
            <a:ext cx="5899482" cy="432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F2D699-33EB-DAF9-FF68-9602AEB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1" y="207601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Configuración de modelos de documentos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75C0-A52C-547D-4708-6D7F53FF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29F646-A8A1-7D81-AAEE-68E3BCEBD297}"/>
              </a:ext>
            </a:extLst>
          </p:cNvPr>
          <p:cNvSpPr/>
          <p:nvPr/>
        </p:nvSpPr>
        <p:spPr>
          <a:xfrm>
            <a:off x="3411866" y="5708592"/>
            <a:ext cx="2411506" cy="2179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doblada hacia arriba 11">
            <a:extLst>
              <a:ext uri="{FF2B5EF4-FFF2-40B4-BE49-F238E27FC236}">
                <a16:creationId xmlns:a16="http://schemas.microsoft.com/office/drawing/2014/main" id="{BA91D7D6-4E5B-4DC1-FA28-EDA7ED9D44D8}"/>
              </a:ext>
            </a:extLst>
          </p:cNvPr>
          <p:cNvSpPr/>
          <p:nvPr/>
        </p:nvSpPr>
        <p:spPr>
          <a:xfrm rot="5400000" flipH="1">
            <a:off x="4219800" y="3750821"/>
            <a:ext cx="2025356" cy="1890183"/>
          </a:xfrm>
          <a:prstGeom prst="bentUpArrow">
            <a:avLst>
              <a:gd name="adj1" fmla="val 8724"/>
              <a:gd name="adj2" fmla="val 15732"/>
              <a:gd name="adj3" fmla="val 3856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D86DE8-41AA-3C21-5E89-EDDD55F5E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71" y="1803164"/>
            <a:ext cx="5810458" cy="4320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302D9E8-9AA3-F964-A6A0-E6CACD4647D0}"/>
              </a:ext>
            </a:extLst>
          </p:cNvPr>
          <p:cNvSpPr/>
          <p:nvPr/>
        </p:nvSpPr>
        <p:spPr>
          <a:xfrm>
            <a:off x="6096000" y="1939896"/>
            <a:ext cx="2411506" cy="2905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4BB5CF-347D-D104-F4AC-A3A69C201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30" y="1263164"/>
            <a:ext cx="7143083" cy="5400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C640D85-4F09-FAA7-46E8-AF8024779FA3}"/>
              </a:ext>
            </a:extLst>
          </p:cNvPr>
          <p:cNvSpPr/>
          <p:nvPr/>
        </p:nvSpPr>
        <p:spPr>
          <a:xfrm>
            <a:off x="3557560" y="2364126"/>
            <a:ext cx="2454988" cy="5583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EB47906-24DB-11BC-37B6-4275A352E37F}"/>
              </a:ext>
            </a:extLst>
          </p:cNvPr>
          <p:cNvSpPr/>
          <p:nvPr/>
        </p:nvSpPr>
        <p:spPr>
          <a:xfrm>
            <a:off x="3563729" y="2919719"/>
            <a:ext cx="2454988" cy="763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408E95D-7542-B16D-1C22-9BDFC83B0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830" y="1263164"/>
            <a:ext cx="7135969" cy="540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4815559-2A46-F12D-E773-8D180EC34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830" y="1263164"/>
            <a:ext cx="714768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306DB8-5C75-3C7F-97D3-82B3F8480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03164"/>
            <a:ext cx="5761907" cy="432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70B8B8-ACC7-6BAD-A1E5-7C585A8B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1" y="1803164"/>
            <a:ext cx="5899482" cy="432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F2D699-33EB-DAF9-FF68-9602AEB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1" y="278516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Configuración de familias de contratas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75C0-A52C-547D-4708-6D7F53FFE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29F646-A8A1-7D81-AAEE-68E3BCEBD297}"/>
              </a:ext>
            </a:extLst>
          </p:cNvPr>
          <p:cNvSpPr/>
          <p:nvPr/>
        </p:nvSpPr>
        <p:spPr>
          <a:xfrm>
            <a:off x="3411866" y="5878920"/>
            <a:ext cx="2411506" cy="2179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doblada hacia arriba 11">
            <a:extLst>
              <a:ext uri="{FF2B5EF4-FFF2-40B4-BE49-F238E27FC236}">
                <a16:creationId xmlns:a16="http://schemas.microsoft.com/office/drawing/2014/main" id="{BA91D7D6-4E5B-4DC1-FA28-EDA7ED9D44D8}"/>
              </a:ext>
            </a:extLst>
          </p:cNvPr>
          <p:cNvSpPr/>
          <p:nvPr/>
        </p:nvSpPr>
        <p:spPr>
          <a:xfrm rot="5400000" flipH="1">
            <a:off x="4138230" y="3894824"/>
            <a:ext cx="2025356" cy="1890183"/>
          </a:xfrm>
          <a:prstGeom prst="bentUpArrow">
            <a:avLst>
              <a:gd name="adj1" fmla="val 8724"/>
              <a:gd name="adj2" fmla="val 15732"/>
              <a:gd name="adj3" fmla="val 3856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302D9E8-9AA3-F964-A6A0-E6CACD4647D0}"/>
              </a:ext>
            </a:extLst>
          </p:cNvPr>
          <p:cNvSpPr/>
          <p:nvPr/>
        </p:nvSpPr>
        <p:spPr>
          <a:xfrm>
            <a:off x="6095999" y="1953334"/>
            <a:ext cx="3110753" cy="2905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DBAE0FA-8BAA-F0C9-1239-FC13E86DF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042" y="1803164"/>
            <a:ext cx="68184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2D699-33EB-DAF9-FF68-9602AEB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1" y="278516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Documentación general y por proyecto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75C0-A52C-547D-4708-6D7F53FF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2E87525-7BAD-C6E8-5E29-702B460EAB0E}"/>
              </a:ext>
            </a:extLst>
          </p:cNvPr>
          <p:cNvSpPr txBox="1"/>
          <p:nvPr/>
        </p:nvSpPr>
        <p:spPr>
          <a:xfrm>
            <a:off x="525022" y="1690688"/>
            <a:ext cx="46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/>
                </a:solidFill>
              </a:rPr>
              <a:t>DOCUMENTACION GENERAL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94C345-CCC0-9492-497C-A4BA7FF97B04}"/>
              </a:ext>
            </a:extLst>
          </p:cNvPr>
          <p:cNvSpPr txBox="1"/>
          <p:nvPr/>
        </p:nvSpPr>
        <p:spPr>
          <a:xfrm>
            <a:off x="5606040" y="1690688"/>
            <a:ext cx="582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/>
                </a:solidFill>
              </a:rPr>
              <a:t>DOCUMENTACION POR PROYECTO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AAD832-FCFD-8064-3D73-DD5E46FE6863}"/>
              </a:ext>
            </a:extLst>
          </p:cNvPr>
          <p:cNvSpPr txBox="1"/>
          <p:nvPr/>
        </p:nvSpPr>
        <p:spPr>
          <a:xfrm>
            <a:off x="525022" y="2177407"/>
            <a:ext cx="5081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5"/>
                </a:solidFill>
              </a:rPr>
              <a:t>Esta será la documentación que se requiera a la contrata, los trabajadores o las máquinas, para el acceso a cualquier proyecto, es decir, serán requerimientos que se solicitan de forma general, y el estado de estos documentos se tendrá en cuenta en todos los proyectos en los que participe la contrata, sus trabajadores o sus máquinas. 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FEDFED-7F01-A119-CEFE-531BD5873AE0}"/>
              </a:ext>
            </a:extLst>
          </p:cNvPr>
          <p:cNvSpPr txBox="1"/>
          <p:nvPr/>
        </p:nvSpPr>
        <p:spPr>
          <a:xfrm>
            <a:off x="5802595" y="2177407"/>
            <a:ext cx="56302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6"/>
                </a:solidFill>
              </a:rPr>
              <a:t>Documentación que se requerirá directamente en un proyecto determinado. Es posible que en algún proyecto en particular, se necesite solicitar documentación concreta a las contratas por la actividad a realizar o las características del proyecto. El estado de esos documentos sólo se usará para controlar el acceso de la contrata a ese proyecto. Si la contrata a su vez, está vinculada a otros proyectos, el estado de esa documentación no afectará al acceso de la contrata en el resto de proyectos con los que esté vinculada.</a:t>
            </a:r>
          </a:p>
        </p:txBody>
      </p:sp>
    </p:spTree>
    <p:extLst>
      <p:ext uri="{BB962C8B-B14F-4D97-AF65-F5344CB8AC3E}">
        <p14:creationId xmlns:p14="http://schemas.microsoft.com/office/powerpoint/2010/main" val="37873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8402E8-B8FF-458D-196F-68DCA6565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6" y="1630405"/>
            <a:ext cx="5879673" cy="432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F2D699-33EB-DAF9-FF68-9602AEB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71" y="72604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Documentación requerida general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75C0-A52C-547D-4708-6D7F53FF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29F646-A8A1-7D81-AAEE-68E3BCEBD297}"/>
              </a:ext>
            </a:extLst>
          </p:cNvPr>
          <p:cNvSpPr/>
          <p:nvPr/>
        </p:nvSpPr>
        <p:spPr>
          <a:xfrm>
            <a:off x="2868705" y="1894200"/>
            <a:ext cx="2411506" cy="2179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03D55E-40E3-52E3-B6FB-9C4A809D4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18" y="1689687"/>
            <a:ext cx="5734356" cy="4320000"/>
          </a:xfrm>
          <a:prstGeom prst="rect">
            <a:avLst/>
          </a:prstGeom>
        </p:spPr>
      </p:pic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BE75F77B-1549-0C74-2F24-1F735B6253B8}"/>
              </a:ext>
            </a:extLst>
          </p:cNvPr>
          <p:cNvCxnSpPr>
            <a:cxnSpLocks/>
          </p:cNvCxnSpPr>
          <p:nvPr/>
        </p:nvCxnSpPr>
        <p:spPr>
          <a:xfrm>
            <a:off x="3877236" y="2138443"/>
            <a:ext cx="2364083" cy="1886710"/>
          </a:xfrm>
          <a:prstGeom prst="bentConnector3">
            <a:avLst>
              <a:gd name="adj1" fmla="val 1083"/>
            </a:avLst>
          </a:prstGeom>
          <a:ln w="76200">
            <a:solidFill>
              <a:srgbClr val="C00000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EF789071-501C-126E-3656-A77209CF9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636" y="1325153"/>
            <a:ext cx="7144726" cy="54000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F75EB53-BEB4-8F7D-A852-4812CD7E9244}"/>
              </a:ext>
            </a:extLst>
          </p:cNvPr>
          <p:cNvSpPr/>
          <p:nvPr/>
        </p:nvSpPr>
        <p:spPr>
          <a:xfrm>
            <a:off x="2523636" y="3957423"/>
            <a:ext cx="1253176" cy="2828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68896D8-A98B-813E-2929-E72EFB2885BA}"/>
              </a:ext>
            </a:extLst>
          </p:cNvPr>
          <p:cNvSpPr/>
          <p:nvPr/>
        </p:nvSpPr>
        <p:spPr>
          <a:xfrm>
            <a:off x="3776812" y="4300015"/>
            <a:ext cx="5797494" cy="21847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2094D85-BE77-B5AE-4466-06759A4646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852"/>
          <a:stretch/>
        </p:blipFill>
        <p:spPr>
          <a:xfrm>
            <a:off x="8092971" y="1031383"/>
            <a:ext cx="2771919" cy="31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53263A-9DD9-5617-7ECB-C4E35281B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" y="1325153"/>
            <a:ext cx="12120491" cy="540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F2D699-33EB-DAF9-FF68-9602AEB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71" y="72604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Documentación requerida en el proyecto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75C0-A52C-547D-4708-6D7F53FF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29F646-A8A1-7D81-AAEE-68E3BCEBD297}"/>
              </a:ext>
            </a:extLst>
          </p:cNvPr>
          <p:cNvSpPr/>
          <p:nvPr/>
        </p:nvSpPr>
        <p:spPr>
          <a:xfrm>
            <a:off x="1730187" y="2123161"/>
            <a:ext cx="5674659" cy="2179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F75EB53-BEB4-8F7D-A852-4812CD7E9244}"/>
              </a:ext>
            </a:extLst>
          </p:cNvPr>
          <p:cNvSpPr/>
          <p:nvPr/>
        </p:nvSpPr>
        <p:spPr>
          <a:xfrm>
            <a:off x="1730186" y="5286810"/>
            <a:ext cx="1416425" cy="2828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05CB0F-3CFF-473E-96CC-A5227787BE57}"/>
              </a:ext>
            </a:extLst>
          </p:cNvPr>
          <p:cNvSpPr/>
          <p:nvPr/>
        </p:nvSpPr>
        <p:spPr>
          <a:xfrm>
            <a:off x="3227292" y="4108791"/>
            <a:ext cx="1532967" cy="2828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8449BF-BB03-678A-BCFE-4A58B03CE122}"/>
              </a:ext>
            </a:extLst>
          </p:cNvPr>
          <p:cNvSpPr/>
          <p:nvPr/>
        </p:nvSpPr>
        <p:spPr>
          <a:xfrm>
            <a:off x="4760259" y="5938226"/>
            <a:ext cx="1532967" cy="2828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BF6949-F7A9-4BBC-02D2-B6676AA34412}"/>
              </a:ext>
            </a:extLst>
          </p:cNvPr>
          <p:cNvCxnSpPr>
            <a:cxnSpLocks/>
          </p:cNvCxnSpPr>
          <p:nvPr/>
        </p:nvCxnSpPr>
        <p:spPr>
          <a:xfrm>
            <a:off x="1927412" y="2341079"/>
            <a:ext cx="0" cy="29457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7A06E5F-ADA6-47E1-4BB9-ECB509BAFFB9}"/>
              </a:ext>
            </a:extLst>
          </p:cNvPr>
          <p:cNvCxnSpPr>
            <a:cxnSpLocks/>
          </p:cNvCxnSpPr>
          <p:nvPr/>
        </p:nvCxnSpPr>
        <p:spPr>
          <a:xfrm flipV="1">
            <a:off x="2823882" y="4391674"/>
            <a:ext cx="403410" cy="89513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C00CEA5-68D9-9D11-C7C7-192C917C7453}"/>
              </a:ext>
            </a:extLst>
          </p:cNvPr>
          <p:cNvCxnSpPr>
            <a:cxnSpLocks/>
          </p:cNvCxnSpPr>
          <p:nvPr/>
        </p:nvCxnSpPr>
        <p:spPr>
          <a:xfrm>
            <a:off x="3993775" y="4391674"/>
            <a:ext cx="766484" cy="154655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C46275C2-D9FA-458E-ED35-C1587E902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42" y="1113944"/>
            <a:ext cx="7221514" cy="540000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F17C5274-DB0B-C969-C8AD-C24A3A689462}"/>
              </a:ext>
            </a:extLst>
          </p:cNvPr>
          <p:cNvSpPr/>
          <p:nvPr/>
        </p:nvSpPr>
        <p:spPr>
          <a:xfrm>
            <a:off x="2485242" y="1486745"/>
            <a:ext cx="1306829" cy="3624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AAF282A-D898-112F-8981-872FD0DFEE09}"/>
              </a:ext>
            </a:extLst>
          </p:cNvPr>
          <p:cNvSpPr/>
          <p:nvPr/>
        </p:nvSpPr>
        <p:spPr>
          <a:xfrm>
            <a:off x="2485240" y="4008181"/>
            <a:ext cx="1306829" cy="3624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EE16DD6-0F64-7E65-D5CD-9F08972D789A}"/>
              </a:ext>
            </a:extLst>
          </p:cNvPr>
          <p:cNvSpPr/>
          <p:nvPr/>
        </p:nvSpPr>
        <p:spPr>
          <a:xfrm>
            <a:off x="3819071" y="4499958"/>
            <a:ext cx="5791094" cy="13255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0" grpId="0" animBg="1"/>
      <p:bldP spid="1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4B3703-19F0-1DE3-F679-3E0966909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" y="1306237"/>
            <a:ext cx="10549863" cy="540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F2D699-33EB-DAF9-FF68-9602AEB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71" y="72604"/>
            <a:ext cx="10515600" cy="1325563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Documentación aportada general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275C0-A52C-547D-4708-6D7F53FF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732" y="192908"/>
            <a:ext cx="2014297" cy="68438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29F646-A8A1-7D81-AAEE-68E3BCEBD297}"/>
              </a:ext>
            </a:extLst>
          </p:cNvPr>
          <p:cNvSpPr/>
          <p:nvPr/>
        </p:nvSpPr>
        <p:spPr>
          <a:xfrm>
            <a:off x="1730187" y="2123161"/>
            <a:ext cx="5674659" cy="2179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F75EB53-BEB4-8F7D-A852-4812CD7E9244}"/>
              </a:ext>
            </a:extLst>
          </p:cNvPr>
          <p:cNvSpPr/>
          <p:nvPr/>
        </p:nvSpPr>
        <p:spPr>
          <a:xfrm>
            <a:off x="1801905" y="5253160"/>
            <a:ext cx="1416425" cy="2179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05CB0F-3CFF-473E-96CC-A5227787BE57}"/>
              </a:ext>
            </a:extLst>
          </p:cNvPr>
          <p:cNvSpPr/>
          <p:nvPr/>
        </p:nvSpPr>
        <p:spPr>
          <a:xfrm>
            <a:off x="3299012" y="5551763"/>
            <a:ext cx="1532967" cy="2179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BF6949-F7A9-4BBC-02D2-B6676AA34412}"/>
              </a:ext>
            </a:extLst>
          </p:cNvPr>
          <p:cNvCxnSpPr>
            <a:cxnSpLocks/>
          </p:cNvCxnSpPr>
          <p:nvPr/>
        </p:nvCxnSpPr>
        <p:spPr>
          <a:xfrm>
            <a:off x="1927412" y="2341079"/>
            <a:ext cx="0" cy="28238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EA19319-C47C-FF73-575D-272E8FA8AC97}"/>
              </a:ext>
            </a:extLst>
          </p:cNvPr>
          <p:cNvSpPr/>
          <p:nvPr/>
        </p:nvSpPr>
        <p:spPr>
          <a:xfrm>
            <a:off x="4831979" y="4240774"/>
            <a:ext cx="5789602" cy="11201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3D9183A6-A960-7AB3-46C4-D224CAE1BE64}"/>
              </a:ext>
            </a:extLst>
          </p:cNvPr>
          <p:cNvCxnSpPr>
            <a:cxnSpLocks/>
          </p:cNvCxnSpPr>
          <p:nvPr/>
        </p:nvCxnSpPr>
        <p:spPr>
          <a:xfrm>
            <a:off x="3218330" y="5282200"/>
            <a:ext cx="1004046" cy="277088"/>
          </a:xfrm>
          <a:prstGeom prst="bentConnector3">
            <a:avLst>
              <a:gd name="adj1" fmla="val 10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0" grpId="0" animBg="1"/>
      <p:bldP spid="1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340</Words>
  <Application>Microsoft Office PowerPoint</Application>
  <PresentationFormat>Panorámica</PresentationFormat>
  <Paragraphs>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INTRODUCCIÓN</vt:lpstr>
      <vt:lpstr>Tipos de documentación</vt:lpstr>
      <vt:lpstr>Configuración de modelos de documentos</vt:lpstr>
      <vt:lpstr>Configuración de familias de contratas</vt:lpstr>
      <vt:lpstr>Documentación general y por proyecto</vt:lpstr>
      <vt:lpstr>Documentación requerida general</vt:lpstr>
      <vt:lpstr>Documentación requerida en el proyecto</vt:lpstr>
      <vt:lpstr>Documentación aportada general</vt:lpstr>
      <vt:lpstr>Documentación aportada en el proyecto</vt:lpstr>
      <vt:lpstr>Gestión de documentación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Joaquín Fernández Oliva</dc:creator>
  <cp:lastModifiedBy>Joaquín Fernández Oliva</cp:lastModifiedBy>
  <cp:revision>53</cp:revision>
  <dcterms:created xsi:type="dcterms:W3CDTF">2023-10-16T08:48:40Z</dcterms:created>
  <dcterms:modified xsi:type="dcterms:W3CDTF">2024-01-30T07:12:12Z</dcterms:modified>
</cp:coreProperties>
</file>